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notesMasterIdLst>
    <p:notesMasterId r:id="rId22"/>
  </p:notesMasterIdLst>
  <p:sldIdLst>
    <p:sldId id="257" r:id="rId5"/>
    <p:sldId id="258" r:id="rId6"/>
    <p:sldId id="260" r:id="rId7"/>
    <p:sldId id="272" r:id="rId8"/>
    <p:sldId id="271" r:id="rId9"/>
    <p:sldId id="273" r:id="rId10"/>
    <p:sldId id="261" r:id="rId11"/>
    <p:sldId id="263" r:id="rId12"/>
    <p:sldId id="264" r:id="rId13"/>
    <p:sldId id="277" r:id="rId14"/>
    <p:sldId id="274" r:id="rId15"/>
    <p:sldId id="262" r:id="rId16"/>
    <p:sldId id="266" r:id="rId17"/>
    <p:sldId id="275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D5E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C1DCC-58A0-4A19-BAF9-261D6A6B9E8F}" v="204" dt="2020-08-21T03:32:43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5" autoAdjust="0"/>
    <p:restoredTop sz="86356" autoAdjust="0"/>
  </p:normalViewPr>
  <p:slideViewPr>
    <p:cSldViewPr snapToGrid="0">
      <p:cViewPr varScale="1">
        <p:scale>
          <a:sx n="63" d="100"/>
          <a:sy n="63" d="100"/>
        </p:scale>
        <p:origin x="654" y="66"/>
      </p:cViewPr>
      <p:guideLst/>
    </p:cSldViewPr>
  </p:slideViewPr>
  <p:outlineViewPr>
    <p:cViewPr>
      <p:scale>
        <a:sx n="33" d="100"/>
        <a:sy n="33" d="100"/>
      </p:scale>
      <p:origin x="0" y="-27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57FCA-DF70-4226-9CFB-D71F6C550C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0611F-39B6-4DF0-927C-F5009E91E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7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https://medium.com/@marknb00/what-is-mixed-reality-60e5cc284330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4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https://www.tvrlp.com/ultimate-extended-reality-glossary/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https://www.dailymail.co.uk/sciencetech/article-7988645/TV-uses-virtual-reality-reunite-mother-7-year-old-daughter-died-2016.html</a:t>
            </a:r>
          </a:p>
          <a:p>
            <a:r>
              <a:rPr lang="en-US" dirty="0"/>
              <a:t>https://www.pcworld.com/article/3454837/half-life-alyx-vr-prequel-2020-valve-index-free.html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5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https://www.fiverr.com/dextro432/spark-ar-instagram-filter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https://medium.com/augment-the-world/apples-ar-glasses-will-replace-your-tv-f1c055abf10f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0611F-39B6-4DF0-927C-F5009E91E3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image">
            <a:extLst>
              <a:ext uri="{FF2B5EF4-FFF2-40B4-BE49-F238E27FC236}">
                <a16:creationId xmlns:a16="http://schemas.microsoft.com/office/drawing/2014/main" id="{C2E4DCEA-0348-4FB8-9754-D2ACF8D9C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910" l="814" r="73805">
                        <a14:foregroundMark x1="23398" y1="12206" x2="30926" y2="6781"/>
                        <a14:foregroundMark x1="39980" y1="6781" x2="51780" y2="24774"/>
                        <a14:foregroundMark x1="51780" y1="24774" x2="52085" y2="34720"/>
                        <a14:foregroundMark x1="52085" y1="34720" x2="44608" y2="61573"/>
                        <a14:foregroundMark x1="44608" y1="61573" x2="46185" y2="68083"/>
                        <a14:foregroundMark x1="46185" y1="68083" x2="58444" y2="73237"/>
                        <a14:foregroundMark x1="58444" y1="73237" x2="57223" y2="82731"/>
                        <a14:foregroundMark x1="57223" y1="82731" x2="49288" y2="96564"/>
                        <a14:foregroundMark x1="49288" y1="96564" x2="65005" y2="99910"/>
                        <a14:foregroundMark x1="48423" y1="75316" x2="44456" y2="72061"/>
                        <a14:foregroundMark x1="44456" y1="72061" x2="41963" y2="65461"/>
                        <a14:foregroundMark x1="41963" y1="65461" x2="41099" y2="49729"/>
                        <a14:foregroundMark x1="41099" y1="49729" x2="51628" y2="10850"/>
                        <a14:foregroundMark x1="51628" y1="10850" x2="44252" y2="3255"/>
                        <a14:foregroundMark x1="44252" y1="3255" x2="35453" y2="2622"/>
                        <a14:foregroundMark x1="35453" y1="2622" x2="23398" y2="19168"/>
                        <a14:foregroundMark x1="23398" y1="19168" x2="19278" y2="20253"/>
                        <a14:foregroundMark x1="19278" y1="20253" x2="17192" y2="11573"/>
                        <a14:foregroundMark x1="17192" y1="11573" x2="15278" y2="10809"/>
                        <a14:foregroundMark x1="10749" y1="10416" x2="5239" y2="13562"/>
                        <a14:foregroundMark x1="17904" y1="25949" x2="16517" y2="30974"/>
                        <a14:foregroundMark x1="16068" y1="40536" x2="16429" y2="42767"/>
                        <a14:foregroundMark x1="19385" y1="45273" x2="19736" y2="45570"/>
                        <a14:foregroundMark x1="17404" y1="43593" x2="17800" y2="43929"/>
                        <a14:foregroundMark x1="16429" y1="42767" x2="16927" y2="43189"/>
                        <a14:foregroundMark x1="21312" y1="42586" x2="22228" y2="34539"/>
                        <a14:foregroundMark x1="22228" y1="34539" x2="19023" y2="28752"/>
                        <a14:foregroundMark x1="19023" y1="28752" x2="22838" y2="24051"/>
                        <a14:foregroundMark x1="22838" y1="24051" x2="21719" y2="22242"/>
                        <a14:foregroundMark x1="54323" y1="15461" x2="58596" y2="8318"/>
                        <a14:foregroundMark x1="58596" y1="8318" x2="64242" y2="3617"/>
                        <a14:foregroundMark x1="64242" y1="3617" x2="69990" y2="9313"/>
                        <a14:foregroundMark x1="69990" y1="9313" x2="71974" y2="19530"/>
                        <a14:foregroundMark x1="71974" y1="19530" x2="68667" y2="27125"/>
                        <a14:foregroundMark x1="68667" y1="27125" x2="57172" y2="38517"/>
                        <a14:foregroundMark x1="57172" y1="38517" x2="54374" y2="44575"/>
                        <a14:foregroundMark x1="54374" y1="44575" x2="52696" y2="52441"/>
                        <a14:foregroundMark x1="52696" y1="52441" x2="56358" y2="57776"/>
                        <a14:foregroundMark x1="56358" y1="57776" x2="76246" y2="46655"/>
                        <a14:foregroundMark x1="76246" y1="46655" x2="77620" y2="56329"/>
                        <a14:foregroundMark x1="77620" y1="56329" x2="74059" y2="77215"/>
                        <a14:foregroundMark x1="74059" y1="77215" x2="77009" y2="84177"/>
                        <a14:foregroundMark x1="77009" y1="84177" x2="80926" y2="84177"/>
                        <a14:foregroundMark x1="80926" y1="84177" x2="80519" y2="91410"/>
                        <a14:foregroundMark x1="80519" y1="91410" x2="82146" y2="69620"/>
                        <a14:foregroundMark x1="82146" y1="69620" x2="80926" y2="56148"/>
                        <a14:foregroundMark x1="80926" y1="56148" x2="78484" y2="46474"/>
                        <a14:foregroundMark x1="78484" y1="46474" x2="78433" y2="36980"/>
                        <a14:foregroundMark x1="78433" y1="36980" x2="72686" y2="41320"/>
                        <a14:foregroundMark x1="72686" y1="41320" x2="76348" y2="14828"/>
                        <a14:foregroundMark x1="76348" y1="14828" x2="78281" y2="8137"/>
                        <a14:foregroundMark x1="78281" y1="8137" x2="73398" y2="3345"/>
                        <a14:foregroundMark x1="73398" y1="3345" x2="70142" y2="3074"/>
                        <a14:foregroundMark x1="62513" y1="45118" x2="72889" y2="40325"/>
                        <a14:foregroundMark x1="72889" y1="40325" x2="72024" y2="48101"/>
                        <a14:foregroundMark x1="72024" y1="48101" x2="75432" y2="51989"/>
                        <a14:foregroundMark x1="75432" y1="51989" x2="73601" y2="58409"/>
                        <a14:foregroundMark x1="73601" y1="58409" x2="64802" y2="71971"/>
                        <a14:foregroundMark x1="64802" y1="71971" x2="70346" y2="75045"/>
                        <a14:foregroundMark x1="70346" y1="75045" x2="71363" y2="90145"/>
                        <a14:foregroundMark x1="71363" y1="90145" x2="73805" y2="89783"/>
                        <a14:foregroundMark x1="68413" y1="88427" x2="60783" y2="93128"/>
                        <a14:foregroundMark x1="60783" y1="93128" x2="58800" y2="89602"/>
                        <a14:foregroundMark x1="61953" y1="43309" x2="63937" y2="49548"/>
                        <a14:foregroundMark x1="63937" y1="49548" x2="64191" y2="49548"/>
                        <a14:foregroundMark x1="62106" y1="22966" x2="56562" y2="23689"/>
                        <a14:foregroundMark x1="56562" y1="23689" x2="56714" y2="16184"/>
                        <a14:foregroundMark x1="56714" y1="16184" x2="60936" y2="12839"/>
                        <a14:foregroundMark x1="60936" y1="12839" x2="55900" y2="16546"/>
                        <a14:foregroundMark x1="55900" y1="16546" x2="51882" y2="15732"/>
                        <a14:foregroundMark x1="51882" y1="15732" x2="51831" y2="8409"/>
                        <a14:foregroundMark x1="51831" y1="8409" x2="55392" y2="4521"/>
                        <a14:foregroundMark x1="55392" y1="4521" x2="50916" y2="181"/>
                        <a14:foregroundMark x1="50916" y1="181" x2="48932" y2="1447"/>
                        <a14:foregroundMark x1="9064" y1="6686" x2="5086" y2="8770"/>
                        <a14:foregroundMark x1="5086" y1="8770" x2="3662" y2="15732"/>
                        <a14:foregroundMark x1="3662" y1="15732" x2="7528" y2="20976"/>
                        <a14:foregroundMark x1="7528" y1="20976" x2="5544" y2="27577"/>
                        <a14:foregroundMark x1="5544" y1="27577" x2="8952" y2="24051"/>
                        <a14:foregroundMark x1="12412" y1="29754" x2="12314" y2="29592"/>
                        <a14:foregroundMark x1="8952" y1="24051" x2="12365" y2="29677"/>
                        <a14:foregroundMark x1="14698" y1="40493" x2="12106" y2="37613"/>
                        <a14:foregroundMark x1="15768" y1="41682" x2="14795" y2="40601"/>
                        <a14:foregroundMark x1="12106" y1="37613" x2="9410" y2="31465"/>
                        <a14:foregroundMark x1="9410" y1="31465" x2="9003" y2="24322"/>
                        <a14:foregroundMark x1="9003" y1="24322" x2="4629" y2="24593"/>
                        <a14:foregroundMark x1="4629" y1="24593" x2="916" y2="18445"/>
                        <a14:foregroundMark x1="916" y1="18445" x2="153" y2="9132"/>
                        <a14:foregroundMark x1="153" y1="9132" x2="2442" y2="2803"/>
                        <a14:foregroundMark x1="2442" y1="2803" x2="5239" y2="0"/>
                        <a14:foregroundMark x1="814" y1="21067" x2="3408" y2="28029"/>
                        <a14:foregroundMark x1="3408" y1="28029" x2="7935" y2="31555"/>
                        <a14:foregroundMark x1="7935" y1="31555" x2="10936" y2="30651"/>
                        <a14:foregroundMark x1="54883" y1="1899" x2="55544" y2="904"/>
                        <a14:foregroundMark x1="43286" y1="74864" x2="46083" y2="56781"/>
                        <a14:foregroundMark x1="46083" y1="56781" x2="49339" y2="62025"/>
                        <a14:foregroundMark x1="49339" y1="62025" x2="49949" y2="70705"/>
                        <a14:foregroundMark x1="49949" y1="70705" x2="56612" y2="81013"/>
                        <a14:foregroundMark x1="56612" y1="81013" x2="61902" y2="80289"/>
                        <a14:foregroundMark x1="61902" y1="80289" x2="63835" y2="72152"/>
                        <a14:foregroundMark x1="63835" y1="72152" x2="63530" y2="62839"/>
                        <a14:foregroundMark x1="63530" y1="62839" x2="58749" y2="62658"/>
                        <a14:foregroundMark x1="58749" y1="62658" x2="41099" y2="80470"/>
                        <a14:foregroundMark x1="41099" y1="80470" x2="36267" y2="79566"/>
                        <a14:foregroundMark x1="36267" y1="79566" x2="32096" y2="82459"/>
                        <a14:foregroundMark x1="32096" y1="82459" x2="37640" y2="88156"/>
                        <a14:foregroundMark x1="37640" y1="88156" x2="39980" y2="95660"/>
                        <a14:foregroundMark x1="39980" y1="95660" x2="43896" y2="99910"/>
                        <a14:foregroundMark x1="43896" y1="99910" x2="49847" y2="99458"/>
                        <a14:foregroundMark x1="49847" y1="99458" x2="51170" y2="98463"/>
                        <a14:foregroundMark x1="32350" y1="84901" x2="30824" y2="91772"/>
                        <a14:foregroundMark x1="30824" y1="91772" x2="35910" y2="89331"/>
                        <a14:backgroundMark x1="16429" y1="37161" x2="12614" y2="30832"/>
                        <a14:backgroundMark x1="12614" y1="30832" x2="11343" y2="15009"/>
                        <a14:backgroundMark x1="11343" y1="15009" x2="13835" y2="2080"/>
                        <a14:backgroundMark x1="18413" y1="3978" x2="14090" y2="6239"/>
                        <a14:backgroundMark x1="14090" y1="6239" x2="11445" y2="9132"/>
                        <a14:backgroundMark x1="15107" y1="10307" x2="10732" y2="9675"/>
                        <a14:backgroundMark x1="10732" y1="9675" x2="8037" y2="3707"/>
                        <a14:backgroundMark x1="8037" y1="3707" x2="8800" y2="271"/>
                        <a14:backgroundMark x1="13428" y1="4702" x2="7375" y2="5425"/>
                        <a14:backgroundMark x1="16073" y1="1627" x2="14344" y2="5154"/>
                        <a14:backgroundMark x1="15768" y1="36528" x2="17904" y2="43128"/>
                        <a14:backgroundMark x1="17904" y1="43128" x2="18159" y2="45389"/>
                        <a14:backgroundMark x1="16175" y1="32278" x2="16429" y2="33002"/>
                        <a14:backgroundMark x1="14598" y1="39964" x2="13937" y2="33092"/>
                        <a14:backgroundMark x1="13937" y1="33092" x2="18006" y2="34268"/>
                        <a14:backgroundMark x1="18006" y1="34268" x2="20346" y2="40325"/>
                        <a14:backgroundMark x1="20346" y1="40325" x2="18566" y2="44665"/>
                        <a14:backgroundMark x1="17091" y1="32550" x2="14852" y2="30380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59" r="48820"/>
          <a:stretch/>
        </p:blipFill>
        <p:spPr>
          <a:xfrm>
            <a:off x="7202907" y="10"/>
            <a:ext cx="4989093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id-ID" sz="4400" dirty="0">
                <a:solidFill>
                  <a:schemeClr val="tx1"/>
                </a:solidFill>
              </a:rPr>
              <a:t>Enter the </a:t>
            </a:r>
            <a:br>
              <a:rPr lang="id-ID" sz="4400" dirty="0">
                <a:solidFill>
                  <a:schemeClr val="tx1"/>
                </a:solidFill>
              </a:rPr>
            </a:br>
            <a:r>
              <a:rPr lang="id-ID" sz="4400" dirty="0">
                <a:solidFill>
                  <a:schemeClr val="tx1"/>
                </a:solidFill>
              </a:rPr>
              <a:t>mixed reality</a:t>
            </a:r>
            <a:br>
              <a:rPr lang="id-ID" sz="4400" dirty="0">
                <a:solidFill>
                  <a:schemeClr val="tx1"/>
                </a:solidFill>
              </a:rPr>
            </a:br>
            <a:r>
              <a:rPr lang="id-ID" sz="4400" dirty="0">
                <a:solidFill>
                  <a:schemeClr val="tx1"/>
                </a:solidFill>
              </a:rPr>
              <a:t>world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d-ID" dirty="0">
                <a:solidFill>
                  <a:schemeClr val="tx1"/>
                </a:solidFill>
              </a:rPr>
              <a:t>Sulaeman Santoso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6C9AF-EA44-4AF4-9070-F4328B3DB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0" r="3023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B0AE41-C42E-41C3-82B0-04C483A3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86" y="5476900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Magic Leap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CE68B-C118-4DE5-A633-B14876AE3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4" b="89916" l="7233" r="92405">
                        <a14:foregroundMark x1="9222" y1="28992" x2="7414" y2="42017"/>
                        <a14:foregroundMark x1="92405" y1="45798" x2="89331" y2="58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007" y="4143173"/>
            <a:ext cx="5268060" cy="2267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8531-FDB1-486E-9B39-4924402BB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3" y="320160"/>
            <a:ext cx="1914792" cy="1924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1262B7-4BC5-4206-83DC-8486725E7D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6"/>
          <a:stretch/>
        </p:blipFill>
        <p:spPr>
          <a:xfrm>
            <a:off x="396194" y="2581301"/>
            <a:ext cx="1914792" cy="1886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F97B5-291B-4785-B5F0-EC07780A9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66" y="4679947"/>
            <a:ext cx="1952898" cy="1886213"/>
          </a:xfrm>
          <a:prstGeom prst="rect">
            <a:avLst/>
          </a:prstGeom>
        </p:spPr>
      </p:pic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B243B7F8-5AE1-45B9-B068-CA857D8958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44"/>
          <a:stretch/>
        </p:blipFill>
        <p:spPr>
          <a:xfrm>
            <a:off x="6729182" y="612956"/>
            <a:ext cx="5272885" cy="2965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8625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indoor, sitting, coffee&#10;&#10;Description automatically generated">
            <a:extLst>
              <a:ext uri="{FF2B5EF4-FFF2-40B4-BE49-F238E27FC236}">
                <a16:creationId xmlns:a16="http://schemas.microsoft.com/office/drawing/2014/main" id="{CB0A60D9-6884-405A-9858-F833434CE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45469-77CB-4545-9792-C86E99BE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89" y="5446385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Apple Glass (2023 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5B327-6576-44D4-B2EA-815E9C92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0" y="4242897"/>
            <a:ext cx="194337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0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B5399DF-8CB7-491D-8701-E03A5E8DC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59BFC-E319-49FF-9294-E3E3AAD7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The world is evolving.. Don’t stay behind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0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540A-1259-4EAD-BDC5-4C0B0D32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384"/>
            <a:ext cx="10058400" cy="1371600"/>
          </a:xfrm>
        </p:spPr>
        <p:txBody>
          <a:bodyPr/>
          <a:lstStyle/>
          <a:p>
            <a:r>
              <a:rPr lang="id-ID" dirty="0"/>
              <a:t>Developing VR/AR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1B961-D0AF-494C-BF03-D18038A7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3984"/>
            <a:ext cx="10058400" cy="3849624"/>
          </a:xfrm>
        </p:spPr>
        <p:txBody>
          <a:bodyPr>
            <a:normAutofit/>
          </a:bodyPr>
          <a:lstStyle/>
          <a:p>
            <a:r>
              <a:rPr lang="id-ID" sz="2800" dirty="0"/>
              <a:t>Is</a:t>
            </a:r>
            <a:r>
              <a:rPr lang="id-ID" sz="2800" baseline="0" dirty="0"/>
              <a:t> it hard ? </a:t>
            </a:r>
          </a:p>
          <a:p>
            <a:r>
              <a:rPr lang="id-ID" sz="2800" baseline="0" dirty="0"/>
              <a:t>There are plenty of road to choose from</a:t>
            </a:r>
          </a:p>
          <a:p>
            <a:pPr lvl="1"/>
            <a:r>
              <a:rPr lang="id-ID" sz="2400" dirty="0"/>
              <a:t>Using game Engine (Unity, Unreal)</a:t>
            </a:r>
          </a:p>
          <a:p>
            <a:pPr lvl="1"/>
            <a:r>
              <a:rPr lang="id-ID" sz="2400" dirty="0"/>
              <a:t>Using Application such</a:t>
            </a:r>
            <a:r>
              <a:rPr lang="id-ID" sz="2400" baseline="0" dirty="0"/>
              <a:t> as </a:t>
            </a:r>
            <a:r>
              <a:rPr lang="en-US" sz="2400" baseline="0" dirty="0"/>
              <a:t>Spark</a:t>
            </a:r>
            <a:r>
              <a:rPr lang="id-ID" sz="2400" baseline="0" dirty="0"/>
              <a:t> AR / ZAPPAR</a:t>
            </a:r>
          </a:p>
          <a:p>
            <a:pPr lvl="1"/>
            <a:r>
              <a:rPr lang="en-US" sz="2400" baseline="0" dirty="0"/>
              <a:t>Use Frameworks, </a:t>
            </a:r>
            <a:r>
              <a:rPr lang="en-US" sz="2400" baseline="0" dirty="0" err="1"/>
              <a:t>AFrame</a:t>
            </a:r>
            <a:r>
              <a:rPr lang="en-US" sz="2400" baseline="0" dirty="0"/>
              <a:t>, THREEJS, ARKIT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AR CORE</a:t>
            </a:r>
            <a:endParaRPr lang="en-US" sz="2400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84DA4-FC6D-45E3-8C5E-BB1885E31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2734" b="-4722"/>
          <a:stretch/>
        </p:blipFill>
        <p:spPr>
          <a:xfrm rot="19034736">
            <a:off x="8487929" y="1833220"/>
            <a:ext cx="5655585" cy="436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D37F6-EA99-4BB9-B8FD-C366D7D1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1" y="5383621"/>
            <a:ext cx="723384" cy="762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D6658-3BFC-4ECE-845D-4FF8F9F0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04" y="5436720"/>
            <a:ext cx="725663" cy="773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72F0C3-1F55-46C9-AD90-586C1D1C7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277" y="5420871"/>
            <a:ext cx="725664" cy="725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744F3F-1BDF-4441-92F5-0CE5231C6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104" y="5436720"/>
            <a:ext cx="805005" cy="85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36D37E-6A5B-4850-82D2-B68B5E707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978" y="5358504"/>
            <a:ext cx="986364" cy="930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4EC1B0-6838-4096-9CD4-442C39938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451" y="5280290"/>
            <a:ext cx="1033930" cy="9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5CF4D-4BED-4CB0-9E58-7CF6EACEAE72}"/>
              </a:ext>
            </a:extLst>
          </p:cNvPr>
          <p:cNvSpPr/>
          <p:nvPr/>
        </p:nvSpPr>
        <p:spPr>
          <a:xfrm>
            <a:off x="0" y="1253128"/>
            <a:ext cx="12192000" cy="4664424"/>
          </a:xfrm>
          <a:prstGeom prst="rect">
            <a:avLst/>
          </a:prstGeom>
          <a:solidFill>
            <a:srgbClr val="EF2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28837-7206-4C59-924A-72051D7F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71502"/>
            <a:ext cx="10058400" cy="1371600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b="1" dirty="0">
                <a:solidFill>
                  <a:srgbClr val="FF0000"/>
                </a:solidFill>
              </a:rPr>
              <a:t>AFRAME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DCD64-FEA6-4710-B5AA-C23AFE018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9742" y="1253128"/>
            <a:ext cx="9412516" cy="466442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03826-55E5-49E4-AC3B-149A6495A057}"/>
              </a:ext>
            </a:extLst>
          </p:cNvPr>
          <p:cNvSpPr txBox="1">
            <a:spLocks/>
          </p:cNvSpPr>
          <p:nvPr/>
        </p:nvSpPr>
        <p:spPr>
          <a:xfrm>
            <a:off x="221342" y="562757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https://aframe.io/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2C905-8B70-40B8-809C-5559E777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389" y="3181499"/>
            <a:ext cx="189574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53F2-3A90-44D6-A8CA-D66D7F0B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72879"/>
            <a:ext cx="10058400" cy="1371600"/>
          </a:xfrm>
        </p:spPr>
        <p:txBody>
          <a:bodyPr/>
          <a:lstStyle/>
          <a:p>
            <a:r>
              <a:rPr lang="id-ID" dirty="0"/>
              <a:t>Why </a:t>
            </a:r>
            <a:r>
              <a:rPr lang="id-ID" b="1" dirty="0">
                <a:solidFill>
                  <a:srgbClr val="FF0000"/>
                </a:solidFill>
              </a:rPr>
              <a:t>AFRAME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2787-98D4-4AB8-8661-3CF39789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04188"/>
            <a:ext cx="10058400" cy="3849624"/>
          </a:xfrm>
        </p:spPr>
        <p:txBody>
          <a:bodyPr/>
          <a:lstStyle/>
          <a:p>
            <a:r>
              <a:rPr lang="id-ID" sz="2800" b="1" dirty="0"/>
              <a:t>Its</a:t>
            </a:r>
            <a:r>
              <a:rPr lang="id-ID" sz="2800" b="1" baseline="0" dirty="0"/>
              <a:t> webGL </a:t>
            </a:r>
            <a:endParaRPr lang="en-US" sz="2800" b="1" baseline="0" dirty="0"/>
          </a:p>
          <a:p>
            <a:pPr marL="274320" lvl="1" indent="0">
              <a:buNone/>
            </a:pPr>
            <a:r>
              <a:rPr lang="en-US" baseline="0" dirty="0"/>
              <a:t>Runs on anything with a </a:t>
            </a:r>
            <a:r>
              <a:rPr lang="en-US" baseline="0" dirty="0" err="1"/>
              <a:t>javascript</a:t>
            </a:r>
            <a:r>
              <a:rPr lang="en-US" baseline="0" dirty="0"/>
              <a:t> enabled browser (almost)</a:t>
            </a:r>
            <a:endParaRPr lang="id-ID" baseline="0" dirty="0"/>
          </a:p>
          <a:p>
            <a:r>
              <a:rPr lang="id-ID" sz="2800" b="1" baseline="0" dirty="0"/>
              <a:t>Its javascript </a:t>
            </a:r>
            <a:endParaRPr lang="en-US" sz="2800" b="1" baseline="0" dirty="0"/>
          </a:p>
          <a:p>
            <a:pPr marL="274320" lvl="1" indent="0">
              <a:buNone/>
            </a:pPr>
            <a:r>
              <a:rPr lang="en-US" baseline="0" dirty="0"/>
              <a:t>No need to learn another language, </a:t>
            </a:r>
            <a:r>
              <a:rPr lang="id-ID" baseline="0" dirty="0"/>
              <a:t>you can use any javascript library you have</a:t>
            </a:r>
          </a:p>
          <a:p>
            <a:r>
              <a:rPr lang="id-ID" sz="2800" b="1" baseline="0" dirty="0"/>
              <a:t>Its simple, </a:t>
            </a:r>
            <a:endParaRPr lang="en-US" sz="2800" b="1" baseline="0" dirty="0"/>
          </a:p>
          <a:p>
            <a:pPr marL="274320" lvl="1" indent="0">
              <a:buNone/>
            </a:pPr>
            <a:r>
              <a:rPr lang="id-ID" baseline="0" dirty="0"/>
              <a:t>you don’t have to install anything</a:t>
            </a:r>
            <a:r>
              <a:rPr lang="en-US" baseline="0" dirty="0"/>
              <a:t>, easy to understand</a:t>
            </a:r>
            <a:endParaRPr lang="id-ID" baseline="0" dirty="0"/>
          </a:p>
          <a:p>
            <a:r>
              <a:rPr lang="id-ID" sz="2800" b="1" baseline="0" dirty="0"/>
              <a:t>Its light </a:t>
            </a:r>
            <a:endParaRPr lang="en-US" sz="2800" b="1" baseline="0" dirty="0"/>
          </a:p>
          <a:p>
            <a:pPr marL="274320" lvl="1" indent="0">
              <a:buNone/>
            </a:pPr>
            <a:r>
              <a:rPr lang="id-ID" baseline="0" dirty="0"/>
              <a:t>you don’t need </a:t>
            </a:r>
            <a:r>
              <a:rPr lang="en-US" dirty="0"/>
              <a:t>a powerful PC </a:t>
            </a:r>
            <a:r>
              <a:rPr lang="id-ID" baseline="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70993-7C7D-4FF2-8DB7-2DEA17EF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01" y="2014194"/>
            <a:ext cx="3966899" cy="35688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348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B959-06FA-485D-89ED-5B63878F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14" y="219456"/>
            <a:ext cx="10058400" cy="1371600"/>
          </a:xfrm>
        </p:spPr>
        <p:txBody>
          <a:bodyPr/>
          <a:lstStyle/>
          <a:p>
            <a:r>
              <a:rPr lang="id-ID" dirty="0"/>
              <a:t>Demo</a:t>
            </a:r>
            <a:r>
              <a:rPr lang="id-ID" baseline="0" dirty="0"/>
              <a:t> </a:t>
            </a:r>
            <a:r>
              <a:rPr lang="id-ID" b="1" baseline="0" dirty="0">
                <a:solidFill>
                  <a:srgbClr val="FF0000"/>
                </a:solidFill>
              </a:rPr>
              <a:t>AFRAME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0364-36C4-422E-8E00-799F8F5A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504188"/>
            <a:ext cx="10058400" cy="38496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539B8-F07A-4A40-A9A6-EEF95078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504188"/>
            <a:ext cx="6466063" cy="4328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8444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EFA-62AF-4CFD-894E-FC71793E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81336"/>
            <a:ext cx="10058400" cy="1371600"/>
          </a:xfrm>
        </p:spPr>
        <p:txBody>
          <a:bodyPr/>
          <a:lstStyle/>
          <a:p>
            <a:r>
              <a:rPr lang="id-ID" dirty="0"/>
              <a:t>More on </a:t>
            </a:r>
            <a:r>
              <a:rPr lang="id-ID" b="1" dirty="0">
                <a:solidFill>
                  <a:srgbClr val="FF0000"/>
                </a:solidFill>
              </a:rPr>
              <a:t>AFRAME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D9C9-A558-4D18-AB19-F176847D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504188"/>
            <a:ext cx="10058400" cy="3849624"/>
          </a:xfrm>
        </p:spPr>
        <p:txBody>
          <a:bodyPr>
            <a:normAutofit/>
          </a:bodyPr>
          <a:lstStyle/>
          <a:p>
            <a:r>
              <a:rPr lang="id-ID" sz="2400" baseline="0" dirty="0"/>
              <a:t>Checkout my youtube channel </a:t>
            </a:r>
            <a:r>
              <a:rPr lang="en-US" sz="2400" baseline="0" dirty="0"/>
              <a:t> XD</a:t>
            </a:r>
            <a:endParaRPr lang="id-ID" sz="2400" baseline="0" dirty="0"/>
          </a:p>
          <a:p>
            <a:endParaRPr lang="id-ID" sz="2400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76DEC-11C7-4474-97F9-D476DDEB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52" y="2329800"/>
            <a:ext cx="2422674" cy="2447145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FB689-64D7-4D7E-A428-0EF8CFC0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1966585"/>
            <a:ext cx="4556125" cy="317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2A1FAE-D559-409F-8151-C7015F8C5201}"/>
              </a:ext>
            </a:extLst>
          </p:cNvPr>
          <p:cNvSpPr txBox="1"/>
          <p:nvPr/>
        </p:nvSpPr>
        <p:spPr>
          <a:xfrm>
            <a:off x="421640" y="5229172"/>
            <a:ext cx="835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https://www.youtube.com/c/sulaemansantoso</a:t>
            </a:r>
          </a:p>
        </p:txBody>
      </p:sp>
    </p:spTree>
    <p:extLst>
      <p:ext uri="{BB962C8B-B14F-4D97-AF65-F5344CB8AC3E}">
        <p14:creationId xmlns:p14="http://schemas.microsoft.com/office/powerpoint/2010/main" val="206358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B93296-AC0F-45FF-B07D-DD13FAA1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5" y="394998"/>
            <a:ext cx="7331952" cy="6068003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968354-60D8-411D-A7D8-FEA4FEDE482E}"/>
              </a:ext>
            </a:extLst>
          </p:cNvPr>
          <p:cNvSpPr/>
          <p:nvPr/>
        </p:nvSpPr>
        <p:spPr>
          <a:xfrm>
            <a:off x="558800" y="1306454"/>
            <a:ext cx="6377078" cy="4665466"/>
          </a:xfrm>
          <a:prstGeom prst="rect">
            <a:avLst/>
          </a:prstGeom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9BED7-F187-4E52-81C1-9309DF22A3D3}"/>
              </a:ext>
            </a:extLst>
          </p:cNvPr>
          <p:cNvSpPr txBox="1"/>
          <p:nvPr/>
        </p:nvSpPr>
        <p:spPr>
          <a:xfrm>
            <a:off x="743531" y="1505395"/>
            <a:ext cx="6510709" cy="3754874"/>
          </a:xfrm>
          <a:prstGeom prst="rect">
            <a:avLst/>
          </a:prstGeom>
          <a:noFill/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OCR-A BT" panose="020F0501020204020304" pitchFamily="34" charset="0"/>
              </a:rPr>
              <a:t>Name : Sulaeman Santoso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OCR-A BT" panose="020F0501020204020304" pitchFamily="34" charset="0"/>
              </a:rPr>
              <a:t>Affiliation  : MCU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OCR-A BT" panose="020F0501020204020304" pitchFamily="34" charset="0"/>
              </a:rPr>
              <a:t>YouTube  Channel </a:t>
            </a:r>
          </a:p>
          <a:p>
            <a:pPr algn="ctr"/>
            <a:endParaRPr lang="en-US" sz="2100" dirty="0">
              <a:solidFill>
                <a:schemeClr val="accent4"/>
              </a:solidFill>
              <a:latin typeface="OCR-A BT" panose="020F0501020204020304" pitchFamily="34" charset="0"/>
            </a:endParaRPr>
          </a:p>
          <a:p>
            <a:pPr algn="ctr"/>
            <a:r>
              <a:rPr lang="en-US" sz="2100" b="1" dirty="0">
                <a:solidFill>
                  <a:srgbClr val="FFC000"/>
                </a:solidFill>
              </a:rPr>
              <a:t>https://www.youtube.com/c/sulaemansantoso</a:t>
            </a:r>
          </a:p>
          <a:p>
            <a:pPr algn="ctr"/>
            <a:endParaRPr lang="en-US" sz="2800" dirty="0">
              <a:solidFill>
                <a:schemeClr val="accent4"/>
              </a:solidFill>
            </a:endParaRP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OCR-A BT" panose="020F05010202040203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OCR-A BT" panose="020F0501020204020304" pitchFamily="34" charset="0"/>
              </a:rPr>
              <a:t> </a:t>
            </a:r>
          </a:p>
          <a:p>
            <a:pPr algn="ctr"/>
            <a:endParaRPr lang="en-US" sz="2800" dirty="0">
              <a:solidFill>
                <a:schemeClr val="accent4"/>
              </a:solidFill>
              <a:latin typeface="OCR-A BT" panose="020F05010202040203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AE4486-1ACB-46AB-817E-8FC3835E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14" y="3929400"/>
            <a:ext cx="2110036" cy="2131350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1769E-FF3A-4051-867C-662B0C315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8" t="-2149" r="8606" b="2148"/>
          <a:stretch/>
        </p:blipFill>
        <p:spPr>
          <a:xfrm>
            <a:off x="7825373" y="431094"/>
            <a:ext cx="3524809" cy="56296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591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271A-1ECC-42DE-9DF8-3D99063F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219456"/>
            <a:ext cx="10058400" cy="1371600"/>
          </a:xfrm>
        </p:spPr>
        <p:txBody>
          <a:bodyPr/>
          <a:lstStyle/>
          <a:p>
            <a:r>
              <a:rPr lang="id-ID" dirty="0"/>
              <a:t>What is mixed reality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613C-A2FD-4DC5-A02E-8E558EF90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VR/AR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C93B2-4DEE-453F-BFBA-307C7ADD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056"/>
            <a:ext cx="12192000" cy="43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1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56257-C87D-4419-8ADD-03DA05B6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78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9BC7-3207-4452-8EA8-01B53456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CFB7-F998-47A0-96B3-75907CDAA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51A93-81C3-4F0E-93D3-86C659EF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87577"/>
            <a:ext cx="3351940" cy="4777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3DCF2-6551-486C-8EF2-F0E2DC77A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25"/>
          <a:stretch/>
        </p:blipFill>
        <p:spPr>
          <a:xfrm>
            <a:off x="6820335" y="2028110"/>
            <a:ext cx="5371665" cy="3496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08104-7991-4FD3-8BFA-33B6091A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10" y="1208675"/>
            <a:ext cx="3451168" cy="5135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B2D42-B90F-4E3F-B745-FFBD8DFF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740" y="642594"/>
            <a:ext cx="3852485" cy="58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4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C3FE83-8C40-40B1-A6A8-2393E57F5DB0}"/>
              </a:ext>
            </a:extLst>
          </p:cNvPr>
          <p:cNvSpPr/>
          <p:nvPr/>
        </p:nvSpPr>
        <p:spPr>
          <a:xfrm>
            <a:off x="0" y="1790700"/>
            <a:ext cx="12192000" cy="38496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C5A1-2DF2-4205-A5F2-F3CF1860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– extended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2317-26C7-43FA-82B7-E3B5E6A9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Xtended</a:t>
            </a:r>
            <a:r>
              <a:rPr lang="en-US" sz="3200" dirty="0"/>
              <a:t> Reality</a:t>
            </a:r>
          </a:p>
          <a:p>
            <a:r>
              <a:rPr lang="en-US" sz="3200" dirty="0"/>
              <a:t>Includes VR, AR, MR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3439-82D5-4415-BC06-1C523B4B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03120"/>
            <a:ext cx="976445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4DA9D2-3ACE-4C27-9C47-8B14C586D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3017"/>
          <a:stretch/>
        </p:blipFill>
        <p:spPr>
          <a:xfrm>
            <a:off x="-4574" y="-10668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13C48-76DE-4283-B6F9-765D8554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0" y="476139"/>
            <a:ext cx="6467853" cy="1371600"/>
          </a:xfrm>
        </p:spPr>
        <p:txBody>
          <a:bodyPr>
            <a:normAutofit/>
          </a:bodyPr>
          <a:lstStyle/>
          <a:p>
            <a:r>
              <a:rPr lang="id-ID" sz="4400" dirty="0"/>
              <a:t>VR in our lives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04B47-05E2-416F-9A24-52B4EB2E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847739"/>
            <a:ext cx="646785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Games </a:t>
            </a:r>
          </a:p>
          <a:p>
            <a:r>
              <a:rPr lang="en-US" sz="2000" dirty="0"/>
              <a:t>Simulation</a:t>
            </a:r>
          </a:p>
          <a:p>
            <a:r>
              <a:rPr lang="en-US" sz="2000" dirty="0"/>
              <a:t>Training</a:t>
            </a:r>
          </a:p>
          <a:p>
            <a:r>
              <a:rPr lang="en-US" sz="2000" dirty="0"/>
              <a:t>Treatment</a:t>
            </a:r>
          </a:p>
          <a:p>
            <a:endParaRPr lang="id-ID" sz="2000" dirty="0"/>
          </a:p>
        </p:txBody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886F0-2CAA-406E-9ADD-DCDC1C7AD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9" r="17338" b="-3"/>
          <a:stretch/>
        </p:blipFill>
        <p:spPr>
          <a:xfrm>
            <a:off x="918631" y="4027932"/>
            <a:ext cx="3217333" cy="2458200"/>
          </a:xfrm>
          <a:prstGeom prst="rect">
            <a:avLst/>
          </a:prstGeom>
        </p:spPr>
      </p:pic>
      <p:pic>
        <p:nvPicPr>
          <p:cNvPr id="11" name="Picture 10" descr="A picture containing person, building, person, holding&#10;&#10;Description automatically generated">
            <a:extLst>
              <a:ext uri="{FF2B5EF4-FFF2-40B4-BE49-F238E27FC236}">
                <a16:creationId xmlns:a16="http://schemas.microsoft.com/office/drawing/2014/main" id="{D25454D4-14B8-4A96-86F8-A88BEC887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7" r="11550" b="-3"/>
          <a:stretch/>
        </p:blipFill>
        <p:spPr>
          <a:xfrm>
            <a:off x="4486453" y="4025283"/>
            <a:ext cx="3217333" cy="2458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026FC-B162-462A-925D-57C6379D4A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277"/>
          <a:stretch/>
        </p:blipFill>
        <p:spPr>
          <a:xfrm>
            <a:off x="8054275" y="4022634"/>
            <a:ext cx="3548845" cy="246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8DCEE-6AA9-42A9-8C87-B9D9CBF32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492" y="919121"/>
            <a:ext cx="4611628" cy="25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2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2858-F389-4330-A7E8-6497F8F3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34" y="312441"/>
            <a:ext cx="10058400" cy="1371600"/>
          </a:xfrm>
        </p:spPr>
        <p:txBody>
          <a:bodyPr/>
          <a:lstStyle/>
          <a:p>
            <a:r>
              <a:rPr lang="id-ID" dirty="0"/>
              <a:t>AR in our lives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E6C-739B-4C99-8D8B-1A562298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9" y="1401893"/>
            <a:ext cx="10058400" cy="3849624"/>
          </a:xfrm>
        </p:spPr>
        <p:txBody>
          <a:bodyPr>
            <a:normAutofit/>
          </a:bodyPr>
          <a:lstStyle/>
          <a:p>
            <a:r>
              <a:rPr lang="id-ID" sz="2000" dirty="0"/>
              <a:t>Pokemon GO</a:t>
            </a:r>
          </a:p>
          <a:p>
            <a:r>
              <a:rPr lang="en-US" sz="2000" dirty="0"/>
              <a:t>Spark AR</a:t>
            </a:r>
            <a:endParaRPr lang="id-ID" sz="2000" baseline="0" dirty="0"/>
          </a:p>
          <a:p>
            <a:r>
              <a:rPr lang="id-ID" sz="2000" baseline="0" dirty="0"/>
              <a:t>Google animal</a:t>
            </a:r>
            <a:endParaRPr lang="en-US" sz="2000" baseline="0" dirty="0"/>
          </a:p>
          <a:p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BB5D7-48B3-49BB-8A73-9F70085B4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69"/>
          <a:stretch/>
        </p:blipFill>
        <p:spPr>
          <a:xfrm>
            <a:off x="3009641" y="1966188"/>
            <a:ext cx="3382007" cy="4891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818B5-57E4-4CDA-B718-841111B6B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7" b="76660" l="3516" r="96094">
                        <a14:foregroundMark x1="33203" y1="11670" x2="46875" y2="7847"/>
                        <a14:foregroundMark x1="46875" y1="7847" x2="64844" y2="7847"/>
                        <a14:foregroundMark x1="64844" y1="7847" x2="76563" y2="12877"/>
                        <a14:foregroundMark x1="76563" y1="12877" x2="82422" y2="31187"/>
                        <a14:foregroundMark x1="82422" y1="31187" x2="75391" y2="59960"/>
                        <a14:foregroundMark x1="75391" y1="59960" x2="42188" y2="65191"/>
                        <a14:foregroundMark x1="42188" y1="65191" x2="27344" y2="61167"/>
                        <a14:foregroundMark x1="27344" y1="61167" x2="14844" y2="60966"/>
                        <a14:foregroundMark x1="14844" y1="60966" x2="5859" y2="55533"/>
                        <a14:foregroundMark x1="5859" y1="55533" x2="5078" y2="52716"/>
                        <a14:foregroundMark x1="58203" y1="37022" x2="69531" y2="69416"/>
                        <a14:foregroundMark x1="69531" y1="69416" x2="77344" y2="72233"/>
                        <a14:foregroundMark x1="82813" y1="44064" x2="86328" y2="59557"/>
                        <a14:foregroundMark x1="86328" y1="59557" x2="82422" y2="67002"/>
                        <a14:foregroundMark x1="82422" y1="67002" x2="71484" y2="70825"/>
                        <a14:foregroundMark x1="71484" y1="70825" x2="44141" y2="71227"/>
                        <a14:foregroundMark x1="44141" y1="71227" x2="34375" y2="63380"/>
                        <a14:foregroundMark x1="34375" y1="63380" x2="26563" y2="35815"/>
                        <a14:foregroundMark x1="26563" y1="35815" x2="36328" y2="32193"/>
                        <a14:foregroundMark x1="36328" y1="32193" x2="47656" y2="35211"/>
                        <a14:foregroundMark x1="47656" y1="35211" x2="58984" y2="42254"/>
                        <a14:foregroundMark x1="58984" y1="42254" x2="63281" y2="55734"/>
                        <a14:foregroundMark x1="63281" y1="55734" x2="59375" y2="64990"/>
                        <a14:foregroundMark x1="59375" y1="64990" x2="57422" y2="65996"/>
                        <a14:foregroundMark x1="77344" y1="67203" x2="71094" y2="74245"/>
                        <a14:foregroundMark x1="71094" y1="74245" x2="41406" y2="76660"/>
                        <a14:foregroundMark x1="41406" y1="76660" x2="29688" y2="70020"/>
                        <a14:foregroundMark x1="29688" y1="70020" x2="20703" y2="53722"/>
                        <a14:foregroundMark x1="20703" y1="53722" x2="20313" y2="46680"/>
                        <a14:foregroundMark x1="20313" y1="46680" x2="26563" y2="38632"/>
                        <a14:foregroundMark x1="26563" y1="38632" x2="39063" y2="34205"/>
                        <a14:foregroundMark x1="39063" y1="34205" x2="50391" y2="32394"/>
                        <a14:foregroundMark x1="54297" y1="44668" x2="42578" y2="47887"/>
                        <a14:foregroundMark x1="42578" y1="47887" x2="22656" y2="46479"/>
                        <a14:foregroundMark x1="27734" y1="8451" x2="62109" y2="5634"/>
                        <a14:foregroundMark x1="62109" y1="5634" x2="69531" y2="6841"/>
                        <a14:foregroundMark x1="40625" y1="8652" x2="60938" y2="7243"/>
                        <a14:foregroundMark x1="60938" y1="7243" x2="72656" y2="9457"/>
                        <a14:foregroundMark x1="72656" y1="9457" x2="71484" y2="15694"/>
                        <a14:foregroundMark x1="71484" y1="15694" x2="38281" y2="18712"/>
                        <a14:foregroundMark x1="38281" y1="18712" x2="24219" y2="16097"/>
                        <a14:foregroundMark x1="24219" y1="16097" x2="14844" y2="12475"/>
                        <a14:foregroundMark x1="14844" y1="12475" x2="12109" y2="6237"/>
                        <a14:foregroundMark x1="12109" y1="6237" x2="27344" y2="3018"/>
                        <a14:foregroundMark x1="27344" y1="3018" x2="39453" y2="2817"/>
                        <a14:foregroundMark x1="39453" y1="2817" x2="78516" y2="5835"/>
                        <a14:foregroundMark x1="78516" y1="5835" x2="87500" y2="10664"/>
                        <a14:foregroundMark x1="87500" y1="10664" x2="88672" y2="16700"/>
                        <a14:foregroundMark x1="88672" y1="16700" x2="87109" y2="18712"/>
                        <a14:foregroundMark x1="89453" y1="5433" x2="88672" y2="15292"/>
                        <a14:foregroundMark x1="26953" y1="7847" x2="17578" y2="12877"/>
                        <a14:foregroundMark x1="17578" y1="12877" x2="17188" y2="13280"/>
                        <a14:foregroundMark x1="14453" y1="4829" x2="5469" y2="10463"/>
                        <a14:foregroundMark x1="5469" y1="10463" x2="3906" y2="17103"/>
                        <a14:foregroundMark x1="95703" y1="8451" x2="94922" y2="19920"/>
                        <a14:foregroundMark x1="94141" y1="21730" x2="95703" y2="68209"/>
                        <a14:foregroundMark x1="95703" y1="68209" x2="53516" y2="73038"/>
                        <a14:foregroundMark x1="5859" y1="50503" x2="4297" y2="70423"/>
                        <a14:foregroundMark x1="4297" y1="70423" x2="7422" y2="74044"/>
                        <a14:foregroundMark x1="5859" y1="49698" x2="10547" y2="19115"/>
                        <a14:foregroundMark x1="7031" y1="16700" x2="5078" y2="43260"/>
                        <a14:foregroundMark x1="94922" y1="25956" x2="96094" y2="70221"/>
                        <a14:foregroundMark x1="5078" y1="14286" x2="4297" y2="7243"/>
                        <a14:foregroundMark x1="4297" y1="7243" x2="16016" y2="4225"/>
                        <a14:foregroundMark x1="16016" y1="4225" x2="16406" y2="4225"/>
                        <a14:foregroundMark x1="43359" y1="13481" x2="58203" y2="13481"/>
                        <a14:foregroundMark x1="58203" y1="13481" x2="67188" y2="13078"/>
                        <a14:foregroundMark x1="67578" y1="11469" x2="55859" y2="12877"/>
                        <a14:foregroundMark x1="55859" y1="12877" x2="48047" y2="15493"/>
                      </a14:backgroundRemoval>
                    </a14:imgEffect>
                  </a14:imgLayer>
                </a14:imgProps>
              </a:ext>
            </a:extLst>
          </a:blip>
          <a:srcRect b="31313"/>
          <a:stretch/>
        </p:blipFill>
        <p:spPr>
          <a:xfrm>
            <a:off x="5424334" y="1401893"/>
            <a:ext cx="4091601" cy="5456107"/>
          </a:xfrm>
          <a:prstGeom prst="rect">
            <a:avLst/>
          </a:prstGeom>
        </p:spPr>
      </p:pic>
      <p:pic>
        <p:nvPicPr>
          <p:cNvPr id="11" name="Picture 10" descr="A person taking a selfie in front of a window&#10;&#10;Description automatically generated">
            <a:extLst>
              <a:ext uri="{FF2B5EF4-FFF2-40B4-BE49-F238E27FC236}">
                <a16:creationId xmlns:a16="http://schemas.microsoft.com/office/drawing/2014/main" id="{AB2A8140-DFB8-4F44-B4CF-0755FFEC51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6" b="83063" l="0" r="97696">
                        <a14:foregroundMark x1="39631" y1="20186" x2="50230" y2="16473"/>
                        <a14:foregroundMark x1="50230" y1="16473" x2="41014" y2="24826"/>
                        <a14:foregroundMark x1="41014" y1="24826" x2="20276" y2="32715"/>
                        <a14:foregroundMark x1="20276" y1="32715" x2="31336" y2="37819"/>
                        <a14:foregroundMark x1="31336" y1="37819" x2="35023" y2="45244"/>
                        <a14:foregroundMark x1="35023" y1="45244" x2="29954" y2="66125"/>
                        <a14:foregroundMark x1="29954" y1="66125" x2="22581" y2="71926"/>
                        <a14:foregroundMark x1="22581" y1="71926" x2="16129" y2="67053"/>
                        <a14:foregroundMark x1="16129" y1="67053" x2="21659" y2="74478"/>
                        <a14:foregroundMark x1="21659" y1="74478" x2="22581" y2="81439"/>
                        <a14:foregroundMark x1="22581" y1="81439" x2="34562" y2="81903"/>
                        <a14:foregroundMark x1="34562" y1="81903" x2="70046" y2="77030"/>
                        <a14:foregroundMark x1="70046" y1="77030" x2="77419" y2="68677"/>
                        <a14:foregroundMark x1="77419" y1="68677" x2="78802" y2="51972"/>
                        <a14:foregroundMark x1="78802" y1="51972" x2="64516" y2="6729"/>
                        <a14:foregroundMark x1="64516" y1="6729" x2="53456" y2="5104"/>
                        <a14:foregroundMark x1="53456" y1="5104" x2="36866" y2="7193"/>
                        <a14:foregroundMark x1="78802" y1="8353" x2="80184" y2="69838"/>
                        <a14:foregroundMark x1="80184" y1="69838" x2="79724" y2="71694"/>
                        <a14:foregroundMark x1="89401" y1="13457" x2="87558" y2="67517"/>
                        <a14:foregroundMark x1="77880" y1="60557" x2="50691" y2="61253"/>
                        <a14:foregroundMark x1="50691" y1="61253" x2="49309" y2="70070"/>
                        <a14:foregroundMark x1="49309" y1="70070" x2="42857" y2="75406"/>
                        <a14:foregroundMark x1="42857" y1="75406" x2="33180" y2="79118"/>
                        <a14:foregroundMark x1="33180" y1="79118" x2="60829" y2="80510"/>
                        <a14:foregroundMark x1="78802" y1="78654" x2="27650" y2="80510"/>
                        <a14:foregroundMark x1="27650" y1="80510" x2="16129" y2="77262"/>
                        <a14:foregroundMark x1="16129" y1="77262" x2="12442" y2="60557"/>
                        <a14:foregroundMark x1="12442" y1="60557" x2="13364" y2="54060"/>
                        <a14:foregroundMark x1="13364" y1="54060" x2="17972" y2="48260"/>
                        <a14:foregroundMark x1="17972" y1="48260" x2="29954" y2="45012"/>
                        <a14:foregroundMark x1="29954" y1="45012" x2="41475" y2="45708"/>
                        <a14:foregroundMark x1="41475" y1="45708" x2="48848" y2="52436"/>
                        <a14:foregroundMark x1="48848" y1="52436" x2="64055" y2="54756"/>
                        <a14:foregroundMark x1="64055" y1="54756" x2="64055" y2="54756"/>
                        <a14:foregroundMark x1="37327" y1="81903" x2="79724" y2="81439"/>
                        <a14:foregroundMark x1="79724" y1="81439" x2="81567" y2="81439"/>
                        <a14:foregroundMark x1="91705" y1="81439" x2="24885" y2="83063"/>
                        <a14:foregroundMark x1="24885" y1="83063" x2="14286" y2="80974"/>
                        <a14:foregroundMark x1="11521" y1="76334" x2="10101" y2="75396"/>
                        <a14:foregroundMark x1="4760" y1="37811" x2="4939" y2="36161"/>
                        <a14:foregroundMark x1="85253" y1="3712" x2="94009" y2="7889"/>
                        <a14:foregroundMark x1="94009" y1="7889" x2="96313" y2="20882"/>
                        <a14:foregroundMark x1="94470" y1="10673" x2="90783" y2="24594"/>
                        <a14:foregroundMark x1="67281" y1="3248" x2="23041" y2="6265"/>
                        <a14:foregroundMark x1="33641" y1="5800" x2="55760" y2="5336"/>
                        <a14:foregroundMark x1="55760" y1="5336" x2="69124" y2="5336"/>
                        <a14:foregroundMark x1="69124" y1="5336" x2="76959" y2="11369"/>
                        <a14:foregroundMark x1="76959" y1="11369" x2="79724" y2="35731"/>
                        <a14:foregroundMark x1="79724" y1="35731" x2="73733" y2="49420"/>
                        <a14:foregroundMark x1="73733" y1="49420" x2="83871" y2="10441"/>
                        <a14:foregroundMark x1="83871" y1="10441" x2="91705" y2="14849"/>
                        <a14:foregroundMark x1="95503" y1="47564" x2="95853" y2="50580"/>
                        <a14:foregroundMark x1="91705" y1="14849" x2="94156" y2="35963"/>
                        <a14:foregroundMark x1="95853" y1="50580" x2="93548" y2="57541"/>
                        <a14:foregroundMark x1="93548" y1="57541" x2="83410" y2="60325"/>
                        <a14:foregroundMark x1="83410" y1="60325" x2="69585" y2="58237"/>
                        <a14:foregroundMark x1="69585" y1="58237" x2="60829" y2="50812"/>
                        <a14:foregroundMark x1="60829" y1="50812" x2="59447" y2="41995"/>
                        <a14:foregroundMark x1="59447" y1="41995" x2="54378" y2="48492"/>
                        <a14:foregroundMark x1="54378" y1="48492" x2="46544" y2="53596"/>
                        <a14:foregroundMark x1="46544" y1="53596" x2="44700" y2="46172"/>
                        <a14:foregroundMark x1="44700" y1="46172" x2="35023" y2="54292"/>
                        <a14:foregroundMark x1="35023" y1="54292" x2="17051" y2="60325"/>
                        <a14:foregroundMark x1="17051" y1="60325" x2="28571" y2="60557"/>
                        <a14:foregroundMark x1="28571" y1="60557" x2="29493" y2="67053"/>
                        <a14:foregroundMark x1="29493" y1="67053" x2="89401" y2="53828"/>
                        <a14:foregroundMark x1="89401" y1="53828" x2="94009" y2="51972"/>
                        <a14:foregroundMark x1="61290" y1="37587" x2="57604" y2="45940"/>
                        <a14:foregroundMark x1="57604" y1="45940" x2="37327" y2="56148"/>
                        <a14:foregroundMark x1="37327" y1="56148" x2="27650" y2="52900"/>
                        <a14:foregroundMark x1="27650" y1="52900" x2="35484" y2="45244"/>
                        <a14:foregroundMark x1="35484" y1="45244" x2="50691" y2="40603"/>
                        <a14:foregroundMark x1="50691" y1="40603" x2="63594" y2="41995"/>
                        <a14:foregroundMark x1="63594" y1="41995" x2="59908" y2="48492"/>
                        <a14:foregroundMark x1="59908" y1="48492" x2="43779" y2="56845"/>
                        <a14:foregroundMark x1="43779" y1="56845" x2="11982" y2="64733"/>
                        <a14:foregroundMark x1="11982" y1="64733" x2="9945" y2="61452"/>
                        <a14:foregroundMark x1="9887" y1="56271" x2="30415" y2="47796"/>
                        <a14:foregroundMark x1="30415" y1="47796" x2="50691" y2="46636"/>
                        <a14:foregroundMark x1="50691" y1="46636" x2="61290" y2="54988"/>
                        <a14:foregroundMark x1="61290" y1="54988" x2="50691" y2="61021"/>
                        <a14:foregroundMark x1="50691" y1="61021" x2="35484" y2="63341"/>
                        <a14:foregroundMark x1="35484" y1="63341" x2="36866" y2="55220"/>
                        <a14:foregroundMark x1="36866" y1="55220" x2="60829" y2="52204"/>
                        <a14:foregroundMark x1="60829" y1="52204" x2="70968" y2="57541"/>
                        <a14:foregroundMark x1="70968" y1="57541" x2="28571" y2="71694"/>
                        <a14:foregroundMark x1="28571" y1="71694" x2="97696" y2="77030"/>
                        <a14:foregroundMark x1="97696" y1="77030" x2="97696" y2="77494"/>
                        <a14:foregroundMark x1="11060" y1="45708" x2="9792" y2="47765"/>
                        <a14:foregroundMark x1="2765" y1="79117" x2="2765" y2="80742"/>
                        <a14:foregroundMark x1="11521" y1="79582" x2="10136" y2="78580"/>
                        <a14:foregroundMark x1="5132" y1="79110" x2="4608" y2="81671"/>
                        <a14:foregroundMark x1="18894" y1="2784" x2="7834" y2="6032"/>
                        <a14:foregroundMark x1="7834" y1="6032" x2="4608" y2="10673"/>
                        <a14:foregroundMark x1="5069" y1="11369" x2="5069" y2="29698"/>
                        <a14:foregroundMark x1="6912" y1="38747" x2="6452" y2="77494"/>
                        <a14:backgroundMark x1="6186" y1="2075" x2="7834" y2="0"/>
                        <a14:backgroundMark x1="22581" y1="464" x2="34562" y2="464"/>
                        <a14:backgroundMark x1="34562" y1="464" x2="38249" y2="232"/>
                        <a14:backgroundMark x1="1134" y1="29698" x2="1382" y2="36195"/>
                        <a14:backgroundMark x1="2286" y1="77482" x2="2304" y2="79118"/>
                        <a14:backgroundMark x1="1843" y1="37819" x2="1853" y2="38732"/>
                        <a14:backgroundMark x1="99078" y1="35963" x2="99078" y2="47564"/>
                      </a14:backgroundRemoval>
                    </a14:imgEffect>
                  </a14:imgLayer>
                </a14:imgProps>
              </a:ext>
            </a:extLst>
          </a:blip>
          <a:srcRect r="6040" b="17403"/>
          <a:stretch/>
        </p:blipFill>
        <p:spPr>
          <a:xfrm>
            <a:off x="8334489" y="122819"/>
            <a:ext cx="3857511" cy="67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4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64D5-ED47-472C-A18A-4E6B3339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" y="280644"/>
            <a:ext cx="10058400" cy="1371600"/>
          </a:xfrm>
        </p:spPr>
        <p:txBody>
          <a:bodyPr/>
          <a:lstStyle/>
          <a:p>
            <a:r>
              <a:rPr lang="id-ID" dirty="0"/>
              <a:t>Emergin</a:t>
            </a:r>
            <a:r>
              <a:rPr lang="en-US" dirty="0"/>
              <a:t>g</a:t>
            </a:r>
            <a:r>
              <a:rPr lang="id-ID" baseline="0" dirty="0"/>
              <a:t> device</a:t>
            </a:r>
            <a:endParaRPr lang="en-US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BA4BFE8-4AF7-493D-BFD1-A4632ABD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229"/>
            <a:ext cx="5307330" cy="342900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8063D6BB-96B6-4A16-9BE6-2004515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" y="1514304"/>
            <a:ext cx="4514850" cy="1685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4503A8-C54B-4ED6-8433-74A319C41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330" y="1109546"/>
            <a:ext cx="6668691" cy="53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56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7D14F6CD83264DBEB55EB175B53388" ma:contentTypeVersion="30" ma:contentTypeDescription="Create a new document." ma:contentTypeScope="" ma:versionID="d6d5b77ffb8190436c11d1560c0db4cd">
  <xsd:schema xmlns:xsd="http://www.w3.org/2001/XMLSchema" xmlns:xs="http://www.w3.org/2001/XMLSchema" xmlns:p="http://schemas.microsoft.com/office/2006/metadata/properties" xmlns:ns3="7131998c-2fa9-4a15-8549-e50f928678c0" xmlns:ns4="808b5218-fa9e-40db-b28d-7ed8814fa9b4" targetNamespace="http://schemas.microsoft.com/office/2006/metadata/properties" ma:root="true" ma:fieldsID="8dcba72453822439a1d8f2437fd699d5" ns3:_="" ns4:_="">
    <xsd:import namespace="7131998c-2fa9-4a15-8549-e50f928678c0"/>
    <xsd:import namespace="808b5218-fa9e-40db-b28d-7ed8814fa9b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1998c-2fa9-4a15-8549-e50f928678c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b5218-fa9e-40db-b28d-7ed8814fa9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NotebookType" ma:index="16" nillable="true" ma:displayName="Notebook Type" ma:internalName="NotebookType">
      <xsd:simpleType>
        <xsd:restriction base="dms:Text"/>
      </xsd:simpleType>
    </xsd:element>
    <xsd:element name="FolderType" ma:index="17" nillable="true" ma:displayName="Folder Type" ma:internalName="FolderType">
      <xsd:simpleType>
        <xsd:restriction base="dms:Text"/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msChannelId" ma:index="20" nillable="true" ma:displayName="Teams Channel Id" ma:internalName="TeamsChannelId">
      <xsd:simpleType>
        <xsd:restriction base="dms:Text"/>
      </xsd:simpleType>
    </xsd:element>
    <xsd:element name="Owner" ma:index="21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2" nillable="true" ma:displayName="Math Settings" ma:internalName="Math_Settings">
      <xsd:simpleType>
        <xsd:restriction base="dms:Text"/>
      </xsd:simpleType>
    </xsd:element>
    <xsd:element name="DefaultSectionNames" ma:index="23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4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5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6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7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8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9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0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1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2" nillable="true" ma:displayName="Is Collaboration Space Locked" ma:internalName="Is_Collaboration_Space_Locked">
      <xsd:simpleType>
        <xsd:restriction base="dms:Boolean"/>
      </xsd:simpleType>
    </xsd:element>
    <xsd:element name="IsNotebookLocked" ma:index="33" nillable="true" ma:displayName="Is Notebook Locked" ma:internalName="IsNotebookLocked">
      <xsd:simpleType>
        <xsd:restriction base="dms:Boolean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08b5218-fa9e-40db-b28d-7ed8814fa9b4" xsi:nil="true"/>
    <AppVersion xmlns="808b5218-fa9e-40db-b28d-7ed8814fa9b4" xsi:nil="true"/>
    <Invited_Teachers xmlns="808b5218-fa9e-40db-b28d-7ed8814fa9b4" xsi:nil="true"/>
    <IsNotebookLocked xmlns="808b5218-fa9e-40db-b28d-7ed8814fa9b4" xsi:nil="true"/>
    <Math_Settings xmlns="808b5218-fa9e-40db-b28d-7ed8814fa9b4" xsi:nil="true"/>
    <Self_Registration_Enabled xmlns="808b5218-fa9e-40db-b28d-7ed8814fa9b4" xsi:nil="true"/>
    <TeamsChannelId xmlns="808b5218-fa9e-40db-b28d-7ed8814fa9b4" xsi:nil="true"/>
    <Students xmlns="808b5218-fa9e-40db-b28d-7ed8814fa9b4">
      <UserInfo>
        <DisplayName/>
        <AccountId xsi:nil="true"/>
        <AccountType/>
      </UserInfo>
    </Students>
    <DefaultSectionNames xmlns="808b5218-fa9e-40db-b28d-7ed8814fa9b4" xsi:nil="true"/>
    <Is_Collaboration_Space_Locked xmlns="808b5218-fa9e-40db-b28d-7ed8814fa9b4" xsi:nil="true"/>
    <NotebookType xmlns="808b5218-fa9e-40db-b28d-7ed8814fa9b4" xsi:nil="true"/>
    <Teachers xmlns="808b5218-fa9e-40db-b28d-7ed8814fa9b4">
      <UserInfo>
        <DisplayName/>
        <AccountId xsi:nil="true"/>
        <AccountType/>
      </UserInfo>
    </Teachers>
    <Student_Groups xmlns="808b5218-fa9e-40db-b28d-7ed8814fa9b4">
      <UserInfo>
        <DisplayName/>
        <AccountId xsi:nil="true"/>
        <AccountType/>
      </UserInfo>
    </Student_Groups>
    <Has_Teacher_Only_SectionGroup xmlns="808b5218-fa9e-40db-b28d-7ed8814fa9b4" xsi:nil="true"/>
    <Owner xmlns="808b5218-fa9e-40db-b28d-7ed8814fa9b4">
      <UserInfo>
        <DisplayName/>
        <AccountId xsi:nil="true"/>
        <AccountType/>
      </UserInfo>
    </Owner>
    <Invited_Students xmlns="808b5218-fa9e-40db-b28d-7ed8814fa9b4" xsi:nil="true"/>
    <Templates xmlns="808b5218-fa9e-40db-b28d-7ed8814fa9b4" xsi:nil="true"/>
    <FolderType xmlns="808b5218-fa9e-40db-b28d-7ed8814fa9b4" xsi:nil="true"/>
    <CultureName xmlns="808b5218-fa9e-40db-b28d-7ed8814fa9b4" xsi:nil="true"/>
  </documentManagement>
</p:properties>
</file>

<file path=customXml/itemProps1.xml><?xml version="1.0" encoding="utf-8"?>
<ds:datastoreItem xmlns:ds="http://schemas.openxmlformats.org/officeDocument/2006/customXml" ds:itemID="{EBA6CEB4-7DE9-4EBA-B58C-8718074C8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31998c-2fa9-4a15-8549-e50f928678c0"/>
    <ds:schemaRef ds:uri="808b5218-fa9e-40db-b28d-7ed8814fa9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228C0C-F774-4270-99CB-314B07EBFBE7}">
  <ds:schemaRefs>
    <ds:schemaRef ds:uri="808b5218-fa9e-40db-b28d-7ed8814fa9b4"/>
    <ds:schemaRef ds:uri="http://purl.org/dc/terms/"/>
    <ds:schemaRef ds:uri="http://schemas.microsoft.com/office/2006/documentManagement/types"/>
    <ds:schemaRef ds:uri="http://purl.org/dc/dcmitype/"/>
    <ds:schemaRef ds:uri="7131998c-2fa9-4a15-8549-e50f928678c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Widescreen</PresentationFormat>
  <Paragraphs>62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Garamond</vt:lpstr>
      <vt:lpstr>OCR-A BT</vt:lpstr>
      <vt:lpstr>SavonVTI</vt:lpstr>
      <vt:lpstr>Enter the  mixed reality world</vt:lpstr>
      <vt:lpstr>PowerPoint Presentation</vt:lpstr>
      <vt:lpstr>What is mixed reality ?</vt:lpstr>
      <vt:lpstr>PowerPoint Presentation</vt:lpstr>
      <vt:lpstr>PowerPoint Presentation</vt:lpstr>
      <vt:lpstr>XR – extended reality</vt:lpstr>
      <vt:lpstr>VR in our lives</vt:lpstr>
      <vt:lpstr>AR in our lives</vt:lpstr>
      <vt:lpstr>Emerging device</vt:lpstr>
      <vt:lpstr>Magic Leap </vt:lpstr>
      <vt:lpstr>Apple Glass (2023 ?)</vt:lpstr>
      <vt:lpstr>The world is evolving.. Don’t stay behind</vt:lpstr>
      <vt:lpstr>Developing VR/AR</vt:lpstr>
      <vt:lpstr>Introducing AFRAME</vt:lpstr>
      <vt:lpstr>Why AFRAME</vt:lpstr>
      <vt:lpstr>Demo AFRAME</vt:lpstr>
      <vt:lpstr>More on AFRAME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2020-08-13T07:24:32Z</dcterms:created>
  <dcterms:modified xsi:type="dcterms:W3CDTF">2020-08-21T12:18:58Z</dcterms:modified>
</cp:coreProperties>
</file>